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75" r:id="rId4"/>
    <p:sldId id="276" r:id="rId5"/>
    <p:sldId id="269" r:id="rId6"/>
    <p:sldId id="271" r:id="rId7"/>
    <p:sldId id="272" r:id="rId8"/>
    <p:sldId id="261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873BE-CF67-4BB8-BFE0-96FD285DFEF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6B425-2778-4A99-A9FD-71610173E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3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 are </a:t>
            </a:r>
            <a:r>
              <a:rPr lang="en-US" dirty="0" err="1"/>
              <a:t>scis</a:t>
            </a:r>
            <a:r>
              <a:rPr lang="en-US" dirty="0"/>
              <a:t> and why are we interested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6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prior work we paid special attention to include how information is preferred to be consumed and from where prognoses are derived from in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0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stages, </a:t>
            </a:r>
            <a:r>
              <a:rPr lang="en-US" dirty="0" err="1"/>
              <a:t>abcde</a:t>
            </a:r>
            <a:r>
              <a:rPr lang="en-US" dirty="0"/>
              <a:t>, a is most severe with no </a:t>
            </a:r>
            <a:r>
              <a:rPr lang="en-US" dirty="0" err="1"/>
              <a:t>motorsensory</a:t>
            </a:r>
            <a:r>
              <a:rPr lang="en-US" dirty="0"/>
              <a:t> function</a:t>
            </a:r>
          </a:p>
          <a:p>
            <a:r>
              <a:rPr lang="en-US" dirty="0"/>
              <a:t>Will be demonstrated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20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trailing different variations of </a:t>
            </a:r>
            <a:r>
              <a:rPr lang="en-US" dirty="0" err="1"/>
              <a:t>hyperparamaters</a:t>
            </a:r>
            <a:r>
              <a:rPr lang="en-US" dirty="0"/>
              <a:t> for each of these, our best model was elastic net with 72% on the test accuracy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Pages to tabs, more information, inference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6B425-2778-4A99-A9FD-71610173EA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52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68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0784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6682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641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01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03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1648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58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86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61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80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85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94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5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36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583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805092B-7533-404F-916E-0222CC43864D}" type="datetimeFigureOut">
              <a:rPr lang="en-CA" smtClean="0"/>
              <a:t>2021-11-16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0DA04F3-0202-44DA-9260-E80E5F0617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18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9/neu.2012.2417" TargetMode="External"/><Relationship Id="rId3" Type="http://schemas.openxmlformats.org/officeDocument/2006/relationships/hyperlink" Target="https://doi.org/10.1007/s10916-019-1273-x" TargetMode="External"/><Relationship Id="rId7" Type="http://schemas.openxmlformats.org/officeDocument/2006/relationships/hyperlink" Target="https://doi.org/10.1016/j.spinee.2013.08.005" TargetMode="External"/><Relationship Id="rId2" Type="http://schemas.openxmlformats.org/officeDocument/2006/relationships/hyperlink" Target="https://doi.org/10.1016/B978-0-444-52137-8.00003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5312/wjo.v6.i1.24" TargetMode="External"/><Relationship Id="rId5" Type="http://schemas.openxmlformats.org/officeDocument/2006/relationships/hyperlink" Target="https://doi.org/10.1080/10790268.2001.11753581" TargetMode="External"/><Relationship Id="rId4" Type="http://schemas.openxmlformats.org/officeDocument/2006/relationships/hyperlink" Target="https://doi.org/10.1186/s12883-014-0209-9" TargetMode="External"/><Relationship Id="rId9" Type="http://schemas.openxmlformats.org/officeDocument/2006/relationships/hyperlink" Target="https://www.who.int/news-room/fact-sheets/detail/spinal-cord-injur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96CD-ED67-437F-A031-98735D0CF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SCI Recovery</a:t>
            </a:r>
            <a:br>
              <a:rPr lang="en-US" dirty="0"/>
            </a:br>
            <a:r>
              <a:rPr lang="en-US" dirty="0"/>
              <a:t>CS 6460: Ed. Tech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F9D9D-E6F7-48AF-A6C8-4A4F78284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MILESTONE #2</a:t>
            </a:r>
          </a:p>
          <a:p>
            <a:r>
              <a:rPr lang="en-US" dirty="0"/>
              <a:t>By </a:t>
            </a:r>
            <a:r>
              <a:rPr lang="en-US" dirty="0" err="1"/>
              <a:t>dhruv</a:t>
            </a:r>
            <a:r>
              <a:rPr lang="en-US" dirty="0"/>
              <a:t> Kapoor, </a:t>
            </a:r>
            <a:r>
              <a:rPr lang="en-US" dirty="0" err="1"/>
              <a:t>Tolga</a:t>
            </a:r>
            <a:r>
              <a:rPr lang="en-US" dirty="0"/>
              <a:t> </a:t>
            </a:r>
            <a:r>
              <a:rPr lang="en-US" dirty="0" err="1"/>
              <a:t>Saygi</a:t>
            </a:r>
            <a:r>
              <a:rPr lang="en-US" dirty="0"/>
              <a:t>, </a:t>
            </a:r>
            <a:r>
              <a:rPr lang="en-US" dirty="0" err="1"/>
              <a:t>clark</a:t>
            </a:r>
            <a:r>
              <a:rPr lang="en-US" dirty="0"/>
              <a:t> </a:t>
            </a:r>
            <a:r>
              <a:rPr lang="en-US" dirty="0" err="1"/>
              <a:t>xu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947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51B4-5D08-47EB-BA8A-D52D3B90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00103-1097-4959-81F7-CF67C9F02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40" y="2603500"/>
            <a:ext cx="11217897" cy="367475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100" dirty="0"/>
              <a:t>Burns, A., et al.(2012). Clinical diagnosis and prognosis following spinal cord injury. </a:t>
            </a:r>
            <a:r>
              <a:rPr lang="en-US" sz="1100" i="1" dirty="0"/>
              <a:t>Handbook of Clinical Neurology</a:t>
            </a:r>
            <a:r>
              <a:rPr lang="en-US" sz="1100" dirty="0"/>
              <a:t> 109. </a:t>
            </a:r>
            <a:r>
              <a:rPr lang="en-US" sz="1100" dirty="0">
                <a:hlinkClick r:id="rId2"/>
              </a:rPr>
              <a:t>https://doi.org/10.1016/B978-0-444-52137-8.00003-6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/>
              <a:t>Mortenson, W., Singh, G., MacGillivray, M., Sadeghi, M., Mills, P., Adams, J., &amp; </a:t>
            </a:r>
            <a:r>
              <a:rPr lang="en-US" sz="1100" dirty="0" err="1"/>
              <a:t>Sawatzky</a:t>
            </a:r>
            <a:r>
              <a:rPr lang="en-US" sz="1100" dirty="0"/>
              <a:t>, B. (2019). Development of a Self-Management App for People with Spinal Cord Injury. </a:t>
            </a:r>
            <a:r>
              <a:rPr lang="en-US" sz="1100" i="1" dirty="0"/>
              <a:t>Journal Of Medical Systems</a:t>
            </a:r>
            <a:r>
              <a:rPr lang="en-US" sz="1100" dirty="0"/>
              <a:t>, 43(6). </a:t>
            </a:r>
            <a:r>
              <a:rPr lang="en-US" sz="1100" dirty="0">
                <a:hlinkClick r:id="rId3"/>
              </a:rPr>
              <a:t>https://doi.org/10.1007/s10916-019-1273-x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 err="1"/>
              <a:t>Munce</a:t>
            </a:r>
            <a:r>
              <a:rPr lang="en-US" sz="1100" dirty="0"/>
              <a:t>, S., </a:t>
            </a:r>
            <a:r>
              <a:rPr lang="en-US" sz="1100" dirty="0" err="1"/>
              <a:t>Fehlings</a:t>
            </a:r>
            <a:r>
              <a:rPr lang="en-US" sz="1100" dirty="0"/>
              <a:t>, M., Straus, S., </a:t>
            </a:r>
            <a:r>
              <a:rPr lang="en-US" sz="1100" dirty="0" err="1"/>
              <a:t>Nugaeva</a:t>
            </a:r>
            <a:r>
              <a:rPr lang="en-US" sz="1100" dirty="0"/>
              <a:t>, N., Jang, E., Webster, F., &amp; </a:t>
            </a:r>
            <a:r>
              <a:rPr lang="en-US" sz="1100" dirty="0" err="1"/>
              <a:t>Jaglal</a:t>
            </a:r>
            <a:r>
              <a:rPr lang="en-US" sz="1100" dirty="0"/>
              <a:t>, S. (2014). Views of people with traumatic spinal cord injury about the components of self-management programs and program delivery: a Canadian pilot study. </a:t>
            </a:r>
            <a:r>
              <a:rPr lang="en-US" sz="1100" i="1" dirty="0"/>
              <a:t>BMC Neurology</a:t>
            </a:r>
            <a:r>
              <a:rPr lang="en-US" sz="1100" dirty="0"/>
              <a:t>, 14(1). </a:t>
            </a:r>
            <a:r>
              <a:rPr lang="en-US" sz="1100" dirty="0">
                <a:hlinkClick r:id="rId4"/>
              </a:rPr>
              <a:t>https://doi.org/10.1186/s12883-014-0209-9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 err="1"/>
              <a:t>Seel</a:t>
            </a:r>
            <a:r>
              <a:rPr lang="en-US" sz="1100" dirty="0"/>
              <a:t>, R., Huang, M., </a:t>
            </a:r>
            <a:r>
              <a:rPr lang="en-US" sz="1100" dirty="0" err="1"/>
              <a:t>Cifu</a:t>
            </a:r>
            <a:r>
              <a:rPr lang="en-US" sz="1100" dirty="0"/>
              <a:t>, D., </a:t>
            </a:r>
            <a:r>
              <a:rPr lang="en-US" sz="1100" dirty="0" err="1"/>
              <a:t>Kolakowsky-Hayner</a:t>
            </a:r>
            <a:r>
              <a:rPr lang="en-US" sz="1100" dirty="0"/>
              <a:t>, S., &amp; McKinley, W. (2001). Age-Related Differences In Length Of Stays, Hospitalization Costs, And Outcomes For An Injury-Matched Sample Of Adults With Paraplegia. </a:t>
            </a:r>
            <a:r>
              <a:rPr lang="en-US" sz="1100" i="1" dirty="0"/>
              <a:t>The Journal Of Spinal Cord Medicine</a:t>
            </a:r>
            <a:r>
              <a:rPr lang="en-US" sz="1100" dirty="0"/>
              <a:t>, 24(4), 241-250. </a:t>
            </a:r>
            <a:r>
              <a:rPr lang="en-US" sz="1100" dirty="0">
                <a:hlinkClick r:id="rId5"/>
              </a:rPr>
              <a:t>https://doi.org/10.1080/10790268.2001.11753581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 err="1"/>
              <a:t>Sezer</a:t>
            </a:r>
            <a:r>
              <a:rPr lang="en-US" sz="1100" dirty="0"/>
              <a:t>, N., </a:t>
            </a:r>
            <a:r>
              <a:rPr lang="en-US" sz="1100" dirty="0" err="1"/>
              <a:t>Akkuş</a:t>
            </a:r>
            <a:r>
              <a:rPr lang="en-US" sz="1100" dirty="0"/>
              <a:t>, S., &amp; </a:t>
            </a:r>
            <a:r>
              <a:rPr lang="en-US" sz="1100" dirty="0" err="1"/>
              <a:t>Uğurlu</a:t>
            </a:r>
            <a:r>
              <a:rPr lang="en-US" sz="1100" dirty="0"/>
              <a:t>, F.G. (2015). Chronic complications of spinal cord injury. </a:t>
            </a:r>
            <a:r>
              <a:rPr lang="en-US" sz="1100" i="1" dirty="0"/>
              <a:t>World journal of orthopedics</a:t>
            </a:r>
            <a:r>
              <a:rPr lang="en-US" sz="1100" dirty="0"/>
              <a:t>, 6(1), 24–33. </a:t>
            </a:r>
            <a:r>
              <a:rPr lang="en-US" sz="1100" dirty="0">
                <a:hlinkClick r:id="rId6"/>
              </a:rPr>
              <a:t>http://dx.doi.org/10.5312/wjo.v6.i1.24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/>
              <a:t>Wilson, J., Davis, A., Kulkarni, A., Kiss, A., </a:t>
            </a:r>
            <a:r>
              <a:rPr lang="en-US" sz="1100" dirty="0" err="1"/>
              <a:t>Frankowski</a:t>
            </a:r>
            <a:r>
              <a:rPr lang="en-US" sz="1100" dirty="0"/>
              <a:t>, R., Grossman, R., &amp; </a:t>
            </a:r>
            <a:r>
              <a:rPr lang="en-US" sz="1100" dirty="0" err="1"/>
              <a:t>Fehlings</a:t>
            </a:r>
            <a:r>
              <a:rPr lang="en-US" sz="1100" dirty="0"/>
              <a:t>, M. (2014). Defining age-related differences in outcome after traumatic spinal cord injury: analysis of a combined, multicenter dataset. </a:t>
            </a:r>
            <a:r>
              <a:rPr lang="en-US" sz="1100" i="1" dirty="0"/>
              <a:t>The Spine Journal</a:t>
            </a:r>
            <a:r>
              <a:rPr lang="en-US" sz="1100" dirty="0"/>
              <a:t>, 14(7), 1192-1198. </a:t>
            </a:r>
            <a:r>
              <a:rPr lang="en-US" sz="1100" dirty="0">
                <a:hlinkClick r:id="rId7"/>
              </a:rPr>
              <a:t>https://doi.org/10.1016/j.spinee.2013.08.005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/>
              <a:t>Wilson, J., Grossman, R., </a:t>
            </a:r>
            <a:r>
              <a:rPr lang="en-US" sz="1100" dirty="0" err="1"/>
              <a:t>Frankowski</a:t>
            </a:r>
            <a:r>
              <a:rPr lang="en-US" sz="1100" dirty="0"/>
              <a:t>, R., Kiss, A., Davis, A., &amp; Kulkarni, A. et al. (2012). A Clinical Prediction Model for Long-Term Functional Outcome after Traumatic Spinal Cord Injury Based on Acute Clinical and Imaging Factors. </a:t>
            </a:r>
            <a:r>
              <a:rPr lang="en-US" sz="1100" i="1" dirty="0"/>
              <a:t>Journal Of Neurotrauma</a:t>
            </a:r>
            <a:r>
              <a:rPr lang="en-US" sz="1100" dirty="0"/>
              <a:t>, 29(13), 2263-2271. </a:t>
            </a:r>
            <a:r>
              <a:rPr lang="en-US" sz="1100" dirty="0">
                <a:hlinkClick r:id="rId8"/>
              </a:rPr>
              <a:t>https://doi.org/10.1089/neu.2012.2417</a:t>
            </a:r>
            <a:endParaRPr lang="en-US" sz="1100" dirty="0"/>
          </a:p>
          <a:p>
            <a:pPr>
              <a:buFont typeface="+mj-lt"/>
              <a:buAutoNum type="arabicPeriod"/>
            </a:pPr>
            <a:r>
              <a:rPr lang="en-US" sz="1100" dirty="0"/>
              <a:t>World Health Organization (2013). </a:t>
            </a:r>
            <a:r>
              <a:rPr lang="en-US" sz="1100" i="1" dirty="0"/>
              <a:t>Spinal cord injury</a:t>
            </a:r>
            <a:r>
              <a:rPr lang="en-US" sz="1100" dirty="0"/>
              <a:t>. </a:t>
            </a:r>
            <a:r>
              <a:rPr lang="en-US" sz="1100" dirty="0">
                <a:hlinkClick r:id="rId9"/>
              </a:rPr>
              <a:t>https://www.who.int/news-room/fact-sheets/detail/spinal-cord-injury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7203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Spinal cord injuries (SCIs) impact 250,000 – 500,000 people around the world (World Health Organization, 2013)</a:t>
            </a:r>
          </a:p>
          <a:p>
            <a:r>
              <a:rPr lang="en-US" dirty="0"/>
              <a:t>Outcomes include paralysis, loss of sensation, increased chance of developing pressure ulcers, bladder dysfunction, neurogenic bowel, muscle atrophy, autonomic dysreflexia, and impaired sexual function (</a:t>
            </a:r>
            <a:r>
              <a:rPr lang="en-US" dirty="0" err="1"/>
              <a:t>Sezer</a:t>
            </a:r>
            <a:r>
              <a:rPr lang="en-US" dirty="0"/>
              <a:t>, </a:t>
            </a:r>
            <a:r>
              <a:rPr lang="en-US" dirty="0" err="1"/>
              <a:t>Akkuş</a:t>
            </a:r>
            <a:r>
              <a:rPr lang="en-US" dirty="0"/>
              <a:t>, &amp; </a:t>
            </a:r>
            <a:r>
              <a:rPr lang="en-US" dirty="0" err="1"/>
              <a:t>Uğurlu</a:t>
            </a:r>
            <a:r>
              <a:rPr lang="en-US" dirty="0"/>
              <a:t>, 2015)</a:t>
            </a:r>
          </a:p>
          <a:p>
            <a:r>
              <a:rPr lang="en-US" dirty="0"/>
              <a:t>The best tools for prognosis have remained standard of care diagnostics such as MRIs and bedside evaluation, or traditional clinical analysis (Burns et al., 2012)</a:t>
            </a:r>
          </a:p>
          <a:p>
            <a:r>
              <a:rPr lang="en-US" dirty="0"/>
              <a:t>We wish to add to this clinical arsenal using both an educational platform as well as modern machine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45929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mobile application for self-managing SCI was developed and received well by 20 injured individuals and 56 caregivers (Mortenson et al., 2019)</a:t>
            </a:r>
          </a:p>
          <a:p>
            <a:r>
              <a:rPr lang="en-US" dirty="0"/>
              <a:t>When surveyed, subjects with SCIs found that an internet-based platform that was designed for people with their own level of injury in mind would be best for developing informational resources (</a:t>
            </a:r>
            <a:r>
              <a:rPr lang="en-US" dirty="0" err="1"/>
              <a:t>Munce</a:t>
            </a:r>
            <a:r>
              <a:rPr lang="en-US" dirty="0"/>
              <a:t> et. al., 2014)</a:t>
            </a:r>
          </a:p>
          <a:p>
            <a:r>
              <a:rPr lang="en-US" dirty="0"/>
              <a:t>Age has been found to be a crucial factor when predicting recovery (</a:t>
            </a:r>
            <a:r>
              <a:rPr lang="en-US" dirty="0" err="1"/>
              <a:t>Seel</a:t>
            </a:r>
            <a:r>
              <a:rPr lang="en-US" dirty="0"/>
              <a:t> et al., 2001; Wilson et al., 2012; Wilson et al., 2014)</a:t>
            </a:r>
          </a:p>
          <a:p>
            <a:r>
              <a:rPr lang="en-US" dirty="0"/>
              <a:t>We found a lot of literature around SCI recovery using correlation or classical approaches such as linear regression, but none that used a comprehensive set of modern machine learning tools</a:t>
            </a:r>
          </a:p>
        </p:txBody>
      </p:sp>
    </p:spTree>
    <p:extLst>
      <p:ext uri="{BB962C8B-B14F-4D97-AF65-F5344CB8AC3E}">
        <p14:creationId xmlns:p14="http://schemas.microsoft.com/office/powerpoint/2010/main" val="19728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create a mobile application based on information surrounding spinal cord injuries (SCIs)</a:t>
            </a:r>
          </a:p>
          <a:p>
            <a:r>
              <a:rPr lang="en-US" dirty="0"/>
              <a:t>To provide educational content on the difficulty of predicting recovery following such injuries</a:t>
            </a:r>
          </a:p>
          <a:p>
            <a:r>
              <a:rPr lang="en-US" dirty="0"/>
              <a:t>To engage in novel research around predicting SCI recovery with respect to the ASIA impairment scale, which has widespread medical usage</a:t>
            </a:r>
          </a:p>
          <a:p>
            <a:r>
              <a:rPr lang="en-US" dirty="0"/>
              <a:t>To plug in predictive machine learning into the application so inference can be run for provided patient details</a:t>
            </a:r>
          </a:p>
        </p:txBody>
      </p:sp>
    </p:spTree>
    <p:extLst>
      <p:ext uri="{BB962C8B-B14F-4D97-AF65-F5344CB8AC3E}">
        <p14:creationId xmlns:p14="http://schemas.microsoft.com/office/powerpoint/2010/main" val="215153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Milestone #1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NSCISC dataset was retrieved, which had ~30,000 patient samples from the United States</a:t>
            </a:r>
          </a:p>
          <a:p>
            <a:r>
              <a:rPr lang="en-US" dirty="0"/>
              <a:t>Extensive programmatic mapping was done by referencing a data dictionary so that data values could be translated into understandable names</a:t>
            </a:r>
          </a:p>
          <a:p>
            <a:r>
              <a:rPr lang="en-US" dirty="0"/>
              <a:t>Exploratory data analysis was performed to identify problematic data features in terms of missing values and abnormally prevalent values</a:t>
            </a:r>
          </a:p>
          <a:p>
            <a:r>
              <a:rPr lang="en-US" dirty="0"/>
              <a:t>Mobile application was scaffolded with different screens and text</a:t>
            </a:r>
          </a:p>
          <a:p>
            <a:r>
              <a:rPr lang="en-US" dirty="0"/>
              <a:t>Ubuntu server, which will host the ML model and inference API, was created with a basic Falcon endpoint that was accessible through a REST call</a:t>
            </a:r>
          </a:p>
        </p:txBody>
      </p:sp>
    </p:spTree>
    <p:extLst>
      <p:ext uri="{BB962C8B-B14F-4D97-AF65-F5344CB8AC3E}">
        <p14:creationId xmlns:p14="http://schemas.microsoft.com/office/powerpoint/2010/main" val="37231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Progress: Model Training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was extensive work done to tune different models in order to achieve the highest accuracy on predicting ASIA score</a:t>
            </a:r>
          </a:p>
          <a:p>
            <a:r>
              <a:rPr lang="en-US" dirty="0"/>
              <a:t>The </a:t>
            </a:r>
            <a:r>
              <a:rPr lang="en-US" dirty="0" err="1"/>
              <a:t>train:test</a:t>
            </a:r>
            <a:r>
              <a:rPr lang="en-US" dirty="0"/>
              <a:t> split was roughly 90:10 and test data started for injuries since 2006</a:t>
            </a:r>
          </a:p>
          <a:p>
            <a:r>
              <a:rPr lang="en-US" dirty="0"/>
              <a:t>Training results: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8249B3-5EFF-4E3A-85E6-801EA8F91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01522"/>
              </p:ext>
            </p:extLst>
          </p:nvPr>
        </p:nvGraphicFramePr>
        <p:xfrm>
          <a:off x="3576715" y="4029055"/>
          <a:ext cx="8127999" cy="2681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811980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090954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76905068"/>
                    </a:ext>
                  </a:extLst>
                </a:gridCol>
              </a:tblGrid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Model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Train Accuracy (%)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Test Accuracy (%)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48622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Elastic Net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82.0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72.0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939354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Logistic Regression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82.0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71.8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53836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Random Forest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94.2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69.8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696681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KNN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83.5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69.6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84917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Gradient Boost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86.2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67.2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97476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Decision Tree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94.2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60.9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58376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AdaBoost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72.4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49.8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265765"/>
                  </a:ext>
                </a:extLst>
              </a:tr>
              <a:tr h="29789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Gaussian NB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48.2</a:t>
                      </a:r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27.6</a:t>
                      </a:r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198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63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Progress: Ubuntu Server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environment manifest was created for Windows and Ubuntu so cross-platform development can translate between team members and the server</a:t>
            </a:r>
          </a:p>
          <a:p>
            <a:r>
              <a:rPr lang="en-US" dirty="0"/>
              <a:t>Inference API was created on the server to take in prediction requests and output an ASIA classification</a:t>
            </a:r>
          </a:p>
          <a:p>
            <a:r>
              <a:rPr lang="en-US" dirty="0"/>
              <a:t>The inference code itself was written to pull any model we have trained with ease since the training features are consistent across them all</a:t>
            </a:r>
          </a:p>
          <a:p>
            <a:r>
              <a:rPr lang="en-US" dirty="0"/>
              <a:t>More on this…</a:t>
            </a:r>
          </a:p>
        </p:txBody>
      </p:sp>
    </p:spTree>
    <p:extLst>
      <p:ext uri="{BB962C8B-B14F-4D97-AF65-F5344CB8AC3E}">
        <p14:creationId xmlns:p14="http://schemas.microsoft.com/office/powerpoint/2010/main" val="202340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2CD8B-0921-4830-A122-EF849C7F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Progress: Mobile App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demo1">
            <a:hlinkClick r:id="" action="ppaction://media"/>
            <a:extLst>
              <a:ext uri="{FF2B5EF4-FFF2-40B4-BE49-F238E27FC236}">
                <a16:creationId xmlns:a16="http://schemas.microsoft.com/office/drawing/2014/main" id="{AED5E38F-0BCA-4D95-AD90-3248C6433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931" y="13716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5E4-48CA-45DC-9A5A-1B1E658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688-00F2-439A-8A64-31CF75ED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research and implement variable importance to provide further education into how certain features can impact recovery predictions</a:t>
            </a:r>
          </a:p>
          <a:p>
            <a:r>
              <a:rPr lang="en-US" dirty="0"/>
              <a:t>To incorporate variable importance results on the mobile application</a:t>
            </a:r>
          </a:p>
          <a:p>
            <a:r>
              <a:rPr lang="en-US" dirty="0"/>
              <a:t>To continue iterating on the static educational content on the mobile application</a:t>
            </a:r>
          </a:p>
          <a:p>
            <a:r>
              <a:rPr lang="en-US" dirty="0"/>
              <a:t>To refine any mobile application design decisions in terms of how content </a:t>
            </a:r>
            <a:r>
              <a:rPr lang="en-US"/>
              <a:t>is displayed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317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290</TotalTime>
  <Words>1166</Words>
  <Application>Microsoft Office PowerPoint</Application>
  <PresentationFormat>Widescreen</PresentationFormat>
  <Paragraphs>86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 Boardroom</vt:lpstr>
      <vt:lpstr> SCI Recovery CS 6460: Ed. Tech</vt:lpstr>
      <vt:lpstr>Motivation</vt:lpstr>
      <vt:lpstr>Prior Work</vt:lpstr>
      <vt:lpstr>Purpose</vt:lpstr>
      <vt:lpstr>Recap From Milestone #1</vt:lpstr>
      <vt:lpstr>Progress: Model Training</vt:lpstr>
      <vt:lpstr>Progress: Ubuntu Server</vt:lpstr>
      <vt:lpstr>Progress: Mobile App</vt:lpstr>
      <vt:lpstr>Next Steps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6460: Ed. Tech</dc:title>
  <dc:creator>Kapoor, Dhruv</dc:creator>
  <cp:lastModifiedBy>Kapoor, Dhruv</cp:lastModifiedBy>
  <cp:revision>13</cp:revision>
  <dcterms:created xsi:type="dcterms:W3CDTF">2021-10-24T00:44:43Z</dcterms:created>
  <dcterms:modified xsi:type="dcterms:W3CDTF">2021-11-17T02:48:31Z</dcterms:modified>
</cp:coreProperties>
</file>